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32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066" y="77"/>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Sheet1!$B$4:$B$19</c:f>
              <c:numCache>
                <c:formatCode>0_);[Red]\(0\)</c:formatCode>
                <c:ptCount val="16"/>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99</c:v>
                </c:pt>
              </c:numCache>
            </c:numRef>
          </c:xVal>
          <c:yVal>
            <c:numRef>
              <c:f>Sheet1!$C$4:$C$19</c:f>
              <c:numCache>
                <c:formatCode>General</c:formatCode>
                <c:ptCount val="16"/>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175</c:v>
                </c:pt>
              </c:numCache>
            </c:numRef>
          </c:yVal>
          <c:smooth val="0"/>
          <c:extLst>
            <c:ext xmlns:c16="http://schemas.microsoft.com/office/drawing/2014/chart" uri="{C3380CC4-5D6E-409C-BE32-E72D297353CC}">
              <c16:uniqueId val="{00000001-259D-4C5A-8840-24053E524254}"/>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2019/11/25</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Nathan </a:t>
            </a:r>
            <a:r>
              <a:rPr kumimoji="1" lang="en-US" altLang="ja-JP" dirty="0" err="1"/>
              <a:t>Kumagai</a:t>
            </a:r>
            <a:endParaRPr kumimoji="1" lang="en-US" altLang="ja-JP" dirty="0"/>
          </a:p>
          <a:p>
            <a:r>
              <a:rPr kumimoji="1" lang="en-US" altLang="ja-JP" sz="1200" dirty="0"/>
              <a:t>Onboarding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29" name="図 28">
            <a:extLst>
              <a:ext uri="{FF2B5EF4-FFF2-40B4-BE49-F238E27FC236}">
                <a16:creationId xmlns:a16="http://schemas.microsoft.com/office/drawing/2014/main" id="{47275185-BA5E-4F36-8BE7-8A81F238C3C6}"/>
              </a:ext>
            </a:extLst>
          </p:cNvPr>
          <p:cNvPicPr>
            <a:picLocks noChangeAspect="1"/>
          </p:cNvPicPr>
          <p:nvPr/>
        </p:nvPicPr>
        <p:blipFill>
          <a:blip r:embed="rId10"/>
          <a:stretch>
            <a:fillRect/>
          </a:stretch>
        </p:blipFill>
        <p:spPr>
          <a:xfrm>
            <a:off x="445722" y="5059650"/>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1"/>
          <a:stretch>
            <a:fillRect/>
          </a:stretch>
        </p:blipFill>
        <p:spPr>
          <a:xfrm>
            <a:off x="3456000" y="4482085"/>
            <a:ext cx="3030465" cy="1379098"/>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r>
              <a:rPr lang="ja-JP" altLang="en-US" sz="2000" dirty="0"/>
              <a:t>        → </a:t>
            </a:r>
            <a:r>
              <a:rPr lang="en-US" altLang="ja-JP" sz="2000" dirty="0"/>
              <a:t>Get Started </a:t>
            </a:r>
            <a:r>
              <a:rPr lang="ja-JP" altLang="en-US" sz="2000" dirty="0"/>
              <a:t>→　　　　　　　　　→ </a:t>
            </a:r>
            <a:r>
              <a:rPr lang="en-US" altLang="ja-JP" sz="2000" dirty="0"/>
              <a:t>Our Japan Work Group</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9" name="グラフ 8">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347798823"/>
              </p:ext>
            </p:extLst>
          </p:nvPr>
        </p:nvGraphicFramePr>
        <p:xfrm>
          <a:off x="1373981" y="1419195"/>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2240517"/>
            <a:ext cx="2525050" cy="338554"/>
          </a:xfrm>
          <a:prstGeom prst="rect">
            <a:avLst/>
          </a:prstGeom>
          <a:noFill/>
        </p:spPr>
        <p:txBody>
          <a:bodyPr wrap="none" rtlCol="0">
            <a:spAutoFit/>
          </a:bodyPr>
          <a:lstStyle/>
          <a:p>
            <a:r>
              <a:rPr kumimoji="1" lang="en-US" altLang="ja-JP" sz="1600" dirty="0">
                <a:latin typeface="+mn-ea"/>
                <a:ea typeface="+mn-ea"/>
              </a:rPr>
              <a:t>11</a:t>
            </a:r>
            <a:r>
              <a:rPr kumimoji="1" lang="ja-JP" altLang="en-US" sz="1600" dirty="0">
                <a:latin typeface="+mn-ea"/>
                <a:ea typeface="+mn-ea"/>
              </a:rPr>
              <a:t>月</a:t>
            </a:r>
            <a:r>
              <a:rPr kumimoji="1" lang="en-US" altLang="ja-JP" sz="1600" dirty="0">
                <a:latin typeface="+mn-ea"/>
                <a:ea typeface="+mn-ea"/>
              </a:rPr>
              <a:t>19</a:t>
            </a:r>
            <a:r>
              <a:rPr kumimoji="1" lang="ja-JP" altLang="en-US" sz="1600" dirty="0">
                <a:latin typeface="+mn-ea"/>
                <a:ea typeface="+mn-ea"/>
              </a:rPr>
              <a:t>日時点で</a:t>
            </a:r>
            <a:r>
              <a:rPr kumimoji="1" lang="en-US" altLang="ja-JP" sz="1600" dirty="0">
                <a:latin typeface="+mn-ea"/>
                <a:ea typeface="+mn-ea"/>
              </a:rPr>
              <a:t>175</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ML, Japan WG Wiki</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en-US" altLang="ja-JP" sz="2000" dirty="0">
                <a:latin typeface="+mn-ea"/>
                <a:ea typeface="+mn-ea"/>
              </a:rPr>
              <a:t>(</a:t>
            </a: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青木、浅羽、阿部、今田、遠藤、大内、大崎、大和田、加藤、小泉、小保田、島、忍頂寺、山本、米嶋、渡邊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1535</Words>
  <Application>Microsoft Office PowerPoint</Application>
  <PresentationFormat>A4 210 x 297 mm</PresentationFormat>
  <Paragraphs>339</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Meiryo UI</vt:lpstr>
      <vt:lpstr>segoe ui</vt:lpstr>
      <vt:lpstr>メイリオ</vt:lpstr>
      <vt:lpstr>Calibri</vt:lpstr>
      <vt:lpstr>ＭＳ Ｐゴシック</vt:lpstr>
      <vt:lpstr>Roboto</vt:lpstr>
      <vt:lpstr>segoe ui</vt:lpstr>
      <vt:lpstr>Segoe UI Symbol</vt:lpstr>
      <vt:lpstr>Arial</vt:lpstr>
      <vt:lpstr>Tahoma</vt:lpstr>
      <vt:lpstr>Wingdings</vt:lpstr>
      <vt:lpstr>HG丸ｺﾞｼｯｸM-PRO</vt:lpstr>
      <vt:lpstr>Roboto Condensed</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Japan Work Group</vt:lpstr>
      <vt:lpstr>OpenChain Japan WG設立</vt:lpstr>
      <vt:lpstr>Japan WG 会合</vt:lpstr>
      <vt:lpstr>サブグループ活動 / SWG</vt:lpstr>
      <vt:lpstr>OpenChain Japan WG Mailing List</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2019-11-25T03:43:45Z</dcterms:modified>
  <cp:category/>
</cp:coreProperties>
</file>